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bg object 17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0" y="0"/>
                </a:moveTo>
                <a:lnTo>
                  <a:pt x="376079" y="0"/>
                </a:lnTo>
                <a:lnTo>
                  <a:pt x="376079" y="5330519"/>
                </a:lnTo>
                <a:lnTo>
                  <a:pt x="0" y="53305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g object 16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bg object 17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0" y="0"/>
                </a:moveTo>
                <a:lnTo>
                  <a:pt x="376079" y="0"/>
                </a:lnTo>
                <a:lnTo>
                  <a:pt x="376079" y="5330519"/>
                </a:lnTo>
                <a:lnTo>
                  <a:pt x="0" y="53305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g object 16" hidden="1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bg object 17" hidden="1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0" y="0"/>
                </a:moveTo>
                <a:lnTo>
                  <a:pt x="376079" y="0"/>
                </a:lnTo>
                <a:lnTo>
                  <a:pt x="376079" y="5330519"/>
                </a:lnTo>
                <a:lnTo>
                  <a:pt x="0" y="53305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g object 16" hidden="1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bg object 17" hidden="1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0" y="0"/>
                </a:moveTo>
                <a:lnTo>
                  <a:pt x="376079" y="0"/>
                </a:lnTo>
                <a:lnTo>
                  <a:pt x="376079" y="5330519"/>
                </a:lnTo>
                <a:lnTo>
                  <a:pt x="0" y="53305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ject 2" descr=""/>
          <p:cNvPicPr/>
          <p:nvPr/>
        </p:nvPicPr>
        <p:blipFill>
          <a:blip r:embed="rId1"/>
          <a:stretch/>
        </p:blipFill>
        <p:spPr>
          <a:xfrm>
            <a:off x="0" y="2880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61" name="object 3"/>
          <p:cNvSpPr/>
          <p:nvPr/>
        </p:nvSpPr>
        <p:spPr>
          <a:xfrm>
            <a:off x="326160" y="3102480"/>
            <a:ext cx="1430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Adopet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62" name="object 4"/>
          <p:cNvSpPr/>
          <p:nvPr/>
        </p:nvSpPr>
        <p:spPr>
          <a:xfrm>
            <a:off x="4076640" y="980640"/>
            <a:ext cx="6044760" cy="17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920" bIns="0">
            <a:spAutoFit/>
          </a:bodyPr>
          <a:p>
            <a:pPr marL="221040" indent="-206280">
              <a:lnSpc>
                <a:spcPct val="100000"/>
              </a:lnSpc>
              <a:spcBef>
                <a:spcPts val="1054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CURSO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9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ADS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TURMA:</a:t>
            </a:r>
            <a:r>
              <a:rPr b="0" lang="pt-PT" sz="2000" spc="-3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173205A16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CHRISTIAN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46" strike="noStrike">
                <a:solidFill>
                  <a:srgbClr val="ffffff"/>
                </a:solidFill>
                <a:latin typeface="Corbel"/>
                <a:ea typeface="DejaVu Sans"/>
              </a:rPr>
              <a:t>HIRAYA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DE</a:t>
            </a:r>
            <a:r>
              <a:rPr b="0" lang="pt-PT" sz="2000" spc="-9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OLIVEIRA</a:t>
            </a:r>
            <a:r>
              <a:rPr b="0" lang="pt-PT" sz="2000" spc="-5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JUNIOR,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RA: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6127653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EULLER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PINHEIRO</a:t>
            </a:r>
            <a:r>
              <a:rPr b="0" lang="pt-PT" sz="2000" spc="-1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DA</a:t>
            </a:r>
            <a:r>
              <a:rPr b="0" lang="pt-PT" sz="2000" spc="-6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66" strike="noStrike">
                <a:solidFill>
                  <a:srgbClr val="ffffff"/>
                </a:solidFill>
                <a:latin typeface="Corbel"/>
                <a:ea typeface="DejaVu Sans"/>
              </a:rPr>
              <a:t>SILVA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,</a:t>
            </a:r>
            <a:r>
              <a:rPr b="0" lang="pt-PT" sz="2000" spc="-1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RA:</a:t>
            </a:r>
            <a:r>
              <a:rPr b="0" lang="pt-PT" sz="2000" spc="-1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7491209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3" name="object 5"/>
          <p:cNvSpPr/>
          <p:nvPr/>
        </p:nvSpPr>
        <p:spPr>
          <a:xfrm>
            <a:off x="4076640" y="2904480"/>
            <a:ext cx="6163920" cy="28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920" bIns="0">
            <a:spAutoFit/>
          </a:bodyPr>
          <a:p>
            <a:pPr marL="221040" indent="-206280">
              <a:lnSpc>
                <a:spcPct val="100000"/>
              </a:lnSpc>
              <a:spcBef>
                <a:spcPts val="1054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GI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2000" spc="-111" strike="noStrike">
                <a:solidFill>
                  <a:srgbClr val="ffffff"/>
                </a:solidFill>
                <a:latin typeface="Corbel"/>
                <a:ea typeface="DejaVu Sans"/>
              </a:rPr>
              <a:t>V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ANN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</a:t>
            </a:r>
            <a:r>
              <a:rPr b="0" lang="pt-PT" sz="2000" spc="-8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CARNEIR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MAND</a:t>
            </a:r>
            <a:r>
              <a:rPr b="0" lang="pt-PT" sz="2000" spc="-52" strike="noStrike">
                <a:solidFill>
                  <a:srgbClr val="ffffff"/>
                </a:solidFill>
                <a:latin typeface="Corbel"/>
                <a:ea typeface="DejaVu Sans"/>
              </a:rPr>
              <a:t>U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,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RA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60" strike="noStrike">
                <a:solidFill>
                  <a:srgbClr val="ffffff"/>
                </a:solidFill>
                <a:latin typeface="Corbel"/>
                <a:ea typeface="DejaVu Sans"/>
              </a:rPr>
              <a:t>2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341564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LILIANE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LEITE</a:t>
            </a:r>
            <a:r>
              <a:rPr b="0" lang="pt-PT" sz="2000" spc="-7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SOUSA,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RA: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 2727196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MURI</a:t>
            </a:r>
            <a:r>
              <a:rPr b="0" lang="pt-PT" sz="2000" spc="-80" strike="noStrike">
                <a:solidFill>
                  <a:srgbClr val="ffffff"/>
                </a:solidFill>
                <a:latin typeface="Corbel"/>
                <a:ea typeface="DejaVu Sans"/>
              </a:rPr>
              <a:t>L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DO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b="0" lang="pt-PT" sz="2000" spc="-5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SAN</a:t>
            </a:r>
            <a:r>
              <a:rPr b="0" lang="pt-PT" sz="2000" spc="-52" strike="noStrike">
                <a:solidFill>
                  <a:srgbClr val="ffffff"/>
                </a:solidFill>
                <a:latin typeface="Corbel"/>
                <a:ea typeface="DejaVu Sans"/>
              </a:rPr>
              <a:t>T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b="0" lang="pt-PT" sz="2000" spc="-86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GOMES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,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RA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1977010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RAPHAE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L</a:t>
            </a:r>
            <a:r>
              <a:rPr b="0" lang="pt-PT" sz="2000" spc="-14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111" strike="noStrike">
                <a:solidFill>
                  <a:srgbClr val="ffffff"/>
                </a:solidFill>
                <a:latin typeface="Corbel"/>
                <a:ea typeface="DejaVu Sans"/>
              </a:rPr>
              <a:t>T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ADE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U</a:t>
            </a:r>
            <a:r>
              <a:rPr b="0" lang="pt-PT" sz="2000" spc="-8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GARCIA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,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RA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246</a:t>
            </a:r>
            <a:r>
              <a:rPr b="0" lang="pt-PT" sz="2000" spc="-41" strike="noStrike">
                <a:solidFill>
                  <a:srgbClr val="ffffff"/>
                </a:solidFill>
                <a:latin typeface="Corbel"/>
                <a:ea typeface="DejaVu Sans"/>
              </a:rPr>
              <a:t>0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2</a:t>
            </a:r>
            <a:r>
              <a:rPr b="0" lang="pt-PT" sz="2000" spc="-52" strike="noStrike">
                <a:solidFill>
                  <a:srgbClr val="ffffff"/>
                </a:solidFill>
                <a:latin typeface="Corbel"/>
                <a:ea typeface="DejaVu Sans"/>
              </a:rPr>
              <a:t>8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2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THAI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b="0" lang="pt-PT" sz="2000" spc="-8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CAR</a:t>
            </a:r>
            <a:r>
              <a:rPr b="0" lang="pt-PT" sz="2000" spc="-111" strike="noStrike">
                <a:solidFill>
                  <a:srgbClr val="ffffff"/>
                </a:solidFill>
                <a:latin typeface="Corbel"/>
                <a:ea typeface="DejaVu Sans"/>
              </a:rPr>
              <a:t>V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ALH</a:t>
            </a:r>
            <a:r>
              <a:rPr b="0" lang="pt-PT" sz="2000" spc="-52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,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RA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60" strike="noStrike">
                <a:solidFill>
                  <a:srgbClr val="ffffff"/>
                </a:solidFill>
                <a:latin typeface="Corbel"/>
                <a:ea typeface="DejaVu Sans"/>
              </a:rPr>
              <a:t>2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37731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9</a:t>
            </a:r>
            <a:r>
              <a:rPr b="0" lang="pt-PT" sz="2000" spc="-9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AD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b="0" lang="pt-PT" sz="2000" spc="-14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TURMA</a:t>
            </a:r>
            <a:r>
              <a:rPr b="0" lang="pt-PT" sz="2000" spc="-1" strike="noStrike">
                <a:solidFill>
                  <a:srgbClr val="ffffff"/>
                </a:solidFill>
                <a:latin typeface="Corbel"/>
                <a:ea typeface="DejaVu Sans"/>
              </a:rPr>
              <a:t>: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41" strike="noStrike">
                <a:solidFill>
                  <a:srgbClr val="ffffff"/>
                </a:solidFill>
                <a:latin typeface="Corbel"/>
                <a:ea typeface="DejaVu Sans"/>
              </a:rPr>
              <a:t>1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73</a:t>
            </a:r>
            <a:r>
              <a:rPr b="0" lang="pt-PT" sz="2000" spc="-41" strike="noStrike">
                <a:solidFill>
                  <a:srgbClr val="ffffff"/>
                </a:solidFill>
                <a:latin typeface="Corbel"/>
                <a:ea typeface="DejaVu Sans"/>
              </a:rPr>
              <a:t>2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05A16</a:t>
            </a:r>
            <a:endParaRPr b="0" lang="pt-BR" sz="2000" spc="-1" strike="noStrike">
              <a:latin typeface="Arial"/>
            </a:endParaRPr>
          </a:p>
          <a:p>
            <a:pPr marL="221040" indent="-206280">
              <a:lnSpc>
                <a:spcPct val="100000"/>
              </a:lnSpc>
              <a:spcBef>
                <a:spcPts val="961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VINICIUS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RAFAEL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PEREIRA</a:t>
            </a:r>
            <a:r>
              <a:rPr b="0" lang="pt-PT" sz="2000" spc="-86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GODINHO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ffffff"/>
                </a:solidFill>
                <a:latin typeface="Corbel"/>
                <a:ea typeface="DejaVu Sans"/>
              </a:rPr>
              <a:t>RA:</a:t>
            </a:r>
            <a:r>
              <a:rPr b="0" lang="pt-PT" sz="2000" spc="-15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000" spc="-21" strike="noStrike">
                <a:solidFill>
                  <a:srgbClr val="ffffff"/>
                </a:solidFill>
                <a:latin typeface="Corbel"/>
                <a:ea typeface="DejaVu Sans"/>
              </a:rPr>
              <a:t>2047824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ject 2_3"/>
          <p:cNvSpPr/>
          <p:nvPr/>
        </p:nvSpPr>
        <p:spPr>
          <a:xfrm>
            <a:off x="0" y="762120"/>
            <a:ext cx="4051440" cy="5331600"/>
          </a:xfrm>
          <a:custGeom>
            <a:avLst/>
            <a:gdLst/>
            <a:ahLst/>
            <a:rect l="l" t="t" r="r" b="b"/>
            <a:pathLst>
              <a:path w="4053840" h="5334000">
                <a:moveTo>
                  <a:pt x="4053239" y="5333759"/>
                </a:moveTo>
                <a:lnTo>
                  <a:pt x="0" y="5333759"/>
                </a:lnTo>
                <a:lnTo>
                  <a:pt x="0" y="0"/>
                </a:lnTo>
                <a:lnTo>
                  <a:pt x="4053239" y="0"/>
                </a:lnTo>
                <a:lnTo>
                  <a:pt x="4053239" y="533375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object 4_2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140000" y="180000"/>
            <a:ext cx="7842600" cy="62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ct 2_2"/>
          <p:cNvSpPr/>
          <p:nvPr/>
        </p:nvSpPr>
        <p:spPr>
          <a:xfrm>
            <a:off x="0" y="762120"/>
            <a:ext cx="4051440" cy="5331600"/>
          </a:xfrm>
          <a:custGeom>
            <a:avLst/>
            <a:gdLst/>
            <a:ahLst/>
            <a:rect l="l" t="t" r="r" b="b"/>
            <a:pathLst>
              <a:path w="4053840" h="5334000">
                <a:moveTo>
                  <a:pt x="4053239" y="5333759"/>
                </a:moveTo>
                <a:lnTo>
                  <a:pt x="0" y="5333759"/>
                </a:lnTo>
                <a:lnTo>
                  <a:pt x="0" y="0"/>
                </a:lnTo>
                <a:lnTo>
                  <a:pt x="4053239" y="0"/>
                </a:lnTo>
                <a:lnTo>
                  <a:pt x="4053239" y="533375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object 4_1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4188240" y="180000"/>
            <a:ext cx="7690320" cy="62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bject 2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376085" y="0"/>
                </a:moveTo>
                <a:lnTo>
                  <a:pt x="0" y="0"/>
                </a:lnTo>
                <a:lnTo>
                  <a:pt x="0" y="5330520"/>
                </a:lnTo>
                <a:lnTo>
                  <a:pt x="376085" y="5330520"/>
                </a:lnTo>
                <a:lnTo>
                  <a:pt x="376085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object 3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object 4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00360" y="304560"/>
            <a:ext cx="8245080" cy="61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bject 2_5"/>
          <p:cNvSpPr/>
          <p:nvPr/>
        </p:nvSpPr>
        <p:spPr>
          <a:xfrm>
            <a:off x="11815920" y="758880"/>
            <a:ext cx="374040" cy="5328360"/>
          </a:xfrm>
          <a:custGeom>
            <a:avLst/>
            <a:gdLst/>
            <a:ahLst/>
            <a:rect l="l" t="t" r="r" b="b"/>
            <a:pathLst>
              <a:path w="376554" h="5330825">
                <a:moveTo>
                  <a:pt x="376085" y="0"/>
                </a:moveTo>
                <a:lnTo>
                  <a:pt x="0" y="0"/>
                </a:lnTo>
                <a:lnTo>
                  <a:pt x="0" y="5330520"/>
                </a:lnTo>
                <a:lnTo>
                  <a:pt x="376085" y="5330520"/>
                </a:lnTo>
                <a:lnTo>
                  <a:pt x="376085" y="0"/>
                </a:lnTo>
                <a:close/>
              </a:path>
            </a:pathLst>
          </a:custGeom>
          <a:solidFill>
            <a:srgbClr val="c8c8c8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object 3_0"/>
          <p:cNvSpPr/>
          <p:nvPr/>
        </p:nvSpPr>
        <p:spPr>
          <a:xfrm>
            <a:off x="0" y="758880"/>
            <a:ext cx="3441240" cy="5328360"/>
          </a:xfrm>
          <a:custGeom>
            <a:avLst/>
            <a:gdLst/>
            <a:ahLst/>
            <a:rect l="l" t="t" r="r" b="b"/>
            <a:pathLst>
              <a:path w="3443604" h="5330825">
                <a:moveTo>
                  <a:pt x="3443399" y="5330519"/>
                </a:moveTo>
                <a:lnTo>
                  <a:pt x="0" y="5330519"/>
                </a:lnTo>
                <a:lnTo>
                  <a:pt x="0" y="0"/>
                </a:lnTo>
                <a:lnTo>
                  <a:pt x="3443399" y="0"/>
                </a:lnTo>
                <a:lnTo>
                  <a:pt x="3443399" y="533051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object 4_0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00360" y="180000"/>
            <a:ext cx="8386560" cy="61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object 2"/>
          <p:cNvSpPr/>
          <p:nvPr/>
        </p:nvSpPr>
        <p:spPr>
          <a:xfrm>
            <a:off x="-5760" y="5006880"/>
            <a:ext cx="11704320" cy="1849680"/>
          </a:xfrm>
          <a:custGeom>
            <a:avLst/>
            <a:gdLst/>
            <a:ahLst/>
            <a:rect l="l" t="t" r="r" b="b"/>
            <a:pathLst>
              <a:path w="11706860" h="1852295">
                <a:moveTo>
                  <a:pt x="11706839" y="1851839"/>
                </a:moveTo>
                <a:lnTo>
                  <a:pt x="0" y="1851839"/>
                </a:lnTo>
                <a:lnTo>
                  <a:pt x="0" y="0"/>
                </a:lnTo>
                <a:lnTo>
                  <a:pt x="11706839" y="0"/>
                </a:lnTo>
                <a:lnTo>
                  <a:pt x="11706839" y="185183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object 3"/>
          <p:cNvSpPr/>
          <p:nvPr/>
        </p:nvSpPr>
        <p:spPr>
          <a:xfrm>
            <a:off x="180000" y="2002320"/>
            <a:ext cx="5612040" cy="37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040" bIns="0">
            <a:spAutoFit/>
          </a:bodyPr>
          <a:p>
            <a:pPr marL="12600">
              <a:lnSpc>
                <a:spcPct val="100000"/>
              </a:lnSpc>
              <a:spcBef>
                <a:spcPts val="1386"/>
              </a:spcBef>
            </a:pPr>
            <a:r>
              <a:rPr b="0" lang="pt-PT" sz="5900" spc="-7" strike="noStrike">
                <a:solidFill>
                  <a:srgbClr val="ffffff"/>
                </a:solidFill>
                <a:latin typeface="Corbel"/>
                <a:ea typeface="DejaVu Sans"/>
              </a:rPr>
              <a:t>Print</a:t>
            </a:r>
            <a:r>
              <a:rPr b="0" lang="pt-PT" sz="5900" spc="-52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5900" spc="-12" strike="noStrike">
                <a:solidFill>
                  <a:srgbClr val="ffffff"/>
                </a:solidFill>
                <a:latin typeface="Corbel"/>
                <a:ea typeface="DejaVu Sans"/>
              </a:rPr>
              <a:t>dos </a:t>
            </a:r>
            <a:r>
              <a:rPr b="0" lang="pt-PT" sz="5900" spc="-276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b="0" lang="pt-BR" sz="59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86"/>
              </a:spcBef>
            </a:pPr>
            <a:r>
              <a:rPr b="0" lang="pt-PT" sz="5900" spc="-7" strike="noStrike">
                <a:solidFill>
                  <a:srgbClr val="ffffff"/>
                </a:solidFill>
                <a:latin typeface="Corbel"/>
                <a:ea typeface="DejaVu Sans"/>
              </a:rPr>
              <a:t>Códigos</a:t>
            </a:r>
            <a:endParaRPr b="0" lang="pt-BR" sz="59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479"/>
              </a:spcBef>
            </a:pPr>
            <a:endParaRPr b="0" lang="pt-BR" sz="59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479"/>
              </a:spcBef>
            </a:pPr>
            <a:endParaRPr b="0" lang="pt-BR" sz="59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479"/>
              </a:spcBef>
            </a:pPr>
            <a:r>
              <a:rPr b="0" lang="pt-PT" sz="2200" spc="-7" strike="noStrike">
                <a:solidFill>
                  <a:srgbClr val="d9f1f6"/>
                </a:solidFill>
                <a:latin typeface="Corbel"/>
                <a:ea typeface="DejaVu Sans"/>
              </a:rPr>
              <a:t>Favor dar zoom para visualizar melhor.</a:t>
            </a:r>
            <a:endParaRPr b="0" lang="pt-BR" sz="22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479"/>
              </a:spcBef>
            </a:pPr>
            <a:r>
              <a:rPr b="0" lang="pt-PT" sz="2200" spc="-7" strike="noStrike">
                <a:solidFill>
                  <a:srgbClr val="d9f1f6"/>
                </a:solidFill>
                <a:latin typeface="Corbel"/>
                <a:ea typeface="DejaVu Sans"/>
              </a:rPr>
              <a:t>Link com todos os códigos acessar: 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3920" y="5940000"/>
            <a:ext cx="120150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https://onedrive.live.com/?authkey=%21AHrzB%2DUoNsvZuNo&amp;id=2EA2365B3325A9BE%2141788&amp;cid=2EA2365B3325A9BE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781440" y="180000"/>
            <a:ext cx="7558560" cy="64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140000" y="180000"/>
            <a:ext cx="7378560" cy="64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961440" y="540000"/>
            <a:ext cx="7558560" cy="562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3960000" y="720000"/>
            <a:ext cx="7918920" cy="53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960000" y="540000"/>
            <a:ext cx="7198560" cy="5758920"/>
          </a:xfrm>
          <a:prstGeom prst="rect">
            <a:avLst/>
          </a:prstGeom>
          <a:ln w="0">
            <a:noFill/>
          </a:ln>
        </p:spPr>
      </p:pic>
      <p:sp>
        <p:nvSpPr>
          <p:cNvPr id="210" name="object 3_1"/>
          <p:cNvSpPr/>
          <p:nvPr/>
        </p:nvSpPr>
        <p:spPr>
          <a:xfrm>
            <a:off x="146880" y="2520000"/>
            <a:ext cx="5612040" cy="5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040" bIns="0">
            <a:spAutoFit/>
          </a:bodyPr>
          <a:p>
            <a:pPr marL="12600">
              <a:lnSpc>
                <a:spcPct val="100000"/>
              </a:lnSpc>
              <a:spcBef>
                <a:spcPts val="1386"/>
              </a:spcBef>
            </a:pPr>
            <a:endParaRPr b="0" lang="pt-BR" sz="18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479"/>
              </a:spcBef>
            </a:pPr>
            <a:r>
              <a:rPr b="0" lang="pt-PT" sz="2200" spc="-7" strike="noStrike">
                <a:solidFill>
                  <a:srgbClr val="d9f1f6"/>
                </a:solidFill>
                <a:latin typeface="Corbel"/>
                <a:ea typeface="DejaVu Sans"/>
              </a:rPr>
              <a:t> </a:t>
            </a:r>
            <a:r>
              <a:rPr b="0" lang="pt-PT" sz="2200" spc="-7" strike="noStrike">
                <a:solidFill>
                  <a:srgbClr val="d9f1f6"/>
                </a:solidFill>
                <a:latin typeface="Corbel"/>
                <a:ea typeface="DejaVu Sans"/>
              </a:rPr>
              <a:t>no link: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object 2_0"/>
          <p:cNvSpPr/>
          <p:nvPr/>
        </p:nvSpPr>
        <p:spPr>
          <a:xfrm>
            <a:off x="1547280" y="1374480"/>
            <a:ext cx="356760" cy="11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 marL="12600" algn="ctr">
              <a:lnSpc>
                <a:spcPts val="3889"/>
              </a:lnSpc>
              <a:spcBef>
                <a:spcPts val="584"/>
              </a:spcBef>
            </a:pPr>
            <a:endParaRPr b="0" lang="pt-BR" sz="1800" spc="-1" strike="noStrike">
              <a:latin typeface="Arial"/>
            </a:endParaRPr>
          </a:p>
          <a:p>
            <a:pPr marL="12600" algn="ctr">
              <a:lnSpc>
                <a:spcPts val="3889"/>
              </a:lnSpc>
              <a:spcBef>
                <a:spcPts val="584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6" name="object 2_1"/>
          <p:cNvSpPr/>
          <p:nvPr/>
        </p:nvSpPr>
        <p:spPr>
          <a:xfrm>
            <a:off x="900000" y="3060000"/>
            <a:ext cx="3194640" cy="5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>
              <a:lnSpc>
                <a:spcPts val="3889"/>
              </a:lnSpc>
              <a:spcBef>
                <a:spcPts val="584"/>
              </a:spcBef>
            </a:pPr>
            <a:r>
              <a:rPr b="0" lang="pt-PT" sz="3600" spc="-12" strike="noStrike">
                <a:solidFill>
                  <a:srgbClr val="ffffff"/>
                </a:solidFill>
                <a:latin typeface="Corbel"/>
                <a:ea typeface="DejaVu Sans"/>
              </a:rPr>
              <a:t>CAPA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880000" y="720000"/>
            <a:ext cx="9054720" cy="54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4500000" y="720000"/>
            <a:ext cx="6838560" cy="535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320360" y="291960"/>
            <a:ext cx="6838560" cy="641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111120" y="1261080"/>
            <a:ext cx="8768880" cy="43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3600360" y="554760"/>
            <a:ext cx="7600680" cy="5745240"/>
          </a:xfrm>
          <a:prstGeom prst="rect">
            <a:avLst/>
          </a:prstGeom>
          <a:ln w="0">
            <a:noFill/>
          </a:ln>
        </p:spPr>
      </p:pic>
      <p:sp>
        <p:nvSpPr>
          <p:cNvPr id="215" name="object 3_5"/>
          <p:cNvSpPr/>
          <p:nvPr/>
        </p:nvSpPr>
        <p:spPr>
          <a:xfrm>
            <a:off x="146880" y="2525760"/>
            <a:ext cx="5612040" cy="23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3504600" y="180000"/>
            <a:ext cx="8520480" cy="64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960000" y="180000"/>
            <a:ext cx="6838560" cy="64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615480" y="578880"/>
            <a:ext cx="8372520" cy="55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3_9"/>
          <p:cNvSpPr/>
          <p:nvPr/>
        </p:nvSpPr>
        <p:spPr>
          <a:xfrm>
            <a:off x="180000" y="3983400"/>
            <a:ext cx="5612040" cy="21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040" bIns="0">
            <a:spAutoFit/>
          </a:bodyPr>
          <a:p>
            <a:pPr marL="12600">
              <a:lnSpc>
                <a:spcPct val="100000"/>
              </a:lnSpc>
              <a:spcBef>
                <a:spcPts val="1386"/>
              </a:spcBef>
            </a:pPr>
            <a:endParaRPr b="0" lang="pt-BR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86"/>
              </a:spcBef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14920" y="1070280"/>
            <a:ext cx="11665080" cy="468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00000" y="398880"/>
            <a:ext cx="8387640" cy="61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2880000" y="814680"/>
            <a:ext cx="9100440" cy="52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2"/>
          <p:cNvSpPr/>
          <p:nvPr/>
        </p:nvSpPr>
        <p:spPr>
          <a:xfrm>
            <a:off x="1546920" y="1374480"/>
            <a:ext cx="356760" cy="40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 marL="12600" algn="ctr">
              <a:lnSpc>
                <a:spcPts val="3889"/>
              </a:lnSpc>
              <a:spcBef>
                <a:spcPts val="584"/>
              </a:spcBef>
            </a:pP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O B J E T </a:t>
            </a:r>
            <a:r>
              <a:rPr b="0" lang="pt-PT" sz="3600" spc="-71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I  V 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69" name="object 3"/>
          <p:cNvSpPr/>
          <p:nvPr/>
        </p:nvSpPr>
        <p:spPr>
          <a:xfrm>
            <a:off x="3916440" y="1456920"/>
            <a:ext cx="7124760" cy="37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4640" bIns="0">
            <a:spAutoFit/>
          </a:bodyPr>
          <a:p>
            <a:pPr marL="11520">
              <a:lnSpc>
                <a:spcPct val="100000"/>
              </a:lnSpc>
              <a:spcBef>
                <a:spcPts val="1060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Descrição</a:t>
            </a:r>
            <a:r>
              <a:rPr b="1" lang="pt-PT" sz="2000" spc="-3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do</a:t>
            </a:r>
            <a:r>
              <a:rPr b="1" lang="pt-PT" sz="2000" spc="-3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produto: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230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abandono de animais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é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um problema diversamente abordado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assunto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de grande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comoção. </a:t>
            </a:r>
            <a:r>
              <a:rPr b="0" lang="pt-PT" sz="2000" spc="-35" strike="noStrike">
                <a:solidFill>
                  <a:srgbClr val="595959"/>
                </a:solidFill>
                <a:latin typeface="Corbel"/>
                <a:ea typeface="DejaVu Sans"/>
              </a:rPr>
              <a:t>Por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onde quer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que andemos,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podemos encontrar muitos animais em situações de abandono.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Para solucionar este problema, durante os anos foram criadas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ONGs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instituições que recolhem esses animais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os cuidam até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que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encontrem um </a:t>
            </a:r>
            <a:r>
              <a:rPr b="0" lang="pt-PT" sz="2000" spc="-32" strike="noStrike">
                <a:solidFill>
                  <a:srgbClr val="595959"/>
                </a:solidFill>
                <a:latin typeface="Corbel"/>
                <a:ea typeface="DejaVu Sans"/>
              </a:rPr>
              <a:t>lar.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199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32" strike="noStrike">
                <a:solidFill>
                  <a:srgbClr val="595959"/>
                </a:solidFill>
                <a:latin typeface="Corbel"/>
                <a:ea typeface="DejaVu Sans"/>
              </a:rPr>
              <a:t>Tendo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em vista este cenário de abandono de animais,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as pessoas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dispostas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mudar esta realidade, desenvolvemos um site que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permite unir essas partes em um único local, para que juntos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possamos atingir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objetivo de proporcionar um lar aos animais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abandonados.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object 3_12"/>
          <p:cNvSpPr/>
          <p:nvPr/>
        </p:nvSpPr>
        <p:spPr>
          <a:xfrm>
            <a:off x="180000" y="3240000"/>
            <a:ext cx="525240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040" bIns="0">
            <a:spAutoFit/>
          </a:bodyPr>
          <a:p>
            <a:pPr marL="12600">
              <a:lnSpc>
                <a:spcPct val="100000"/>
              </a:lnSpc>
              <a:spcBef>
                <a:spcPts val="1386"/>
              </a:spcBef>
            </a:pPr>
            <a:endParaRPr b="0" lang="pt-BR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386"/>
              </a:spcBef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7240" y="1253160"/>
            <a:ext cx="1206540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4022280" y="984600"/>
            <a:ext cx="6838560" cy="484524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43920" y="5940000"/>
            <a:ext cx="120150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https://onedrive.live.com/?authkey=%21AHrzB%2DUoNsvZuNo&amp;id=2EA2365B3325A9BE%2141792&amp;cid=2EA2365B3325A9BE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060000" y="1081080"/>
            <a:ext cx="9018000" cy="46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2"/>
          <p:cNvSpPr/>
          <p:nvPr/>
        </p:nvSpPr>
        <p:spPr>
          <a:xfrm>
            <a:off x="4002840" y="2480040"/>
            <a:ext cx="7018200" cy="18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Diminuição de animais para adoção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Facilitar a comunicação entre ONGs e os responsáveis pela adoção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Redução de animais na rua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Adoções responsáveis, encaminhando os animais para lares onde eles serão acolhidos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29" name="object 3"/>
          <p:cNvSpPr/>
          <p:nvPr/>
        </p:nvSpPr>
        <p:spPr>
          <a:xfrm>
            <a:off x="1584000" y="1251000"/>
            <a:ext cx="283320" cy="38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>
            <a:spAutoFit/>
          </a:bodyPr>
          <a:p>
            <a:pPr marL="12600" indent="24120" algn="just">
              <a:lnSpc>
                <a:spcPts val="3019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R E </a:t>
            </a:r>
            <a:r>
              <a:rPr b="0" lang="pt-PT" sz="2800" spc="-55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S U L </a:t>
            </a:r>
            <a:r>
              <a:rPr b="0" lang="pt-PT" sz="2800" spc="-551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T A D O 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bject 2"/>
          <p:cNvSpPr/>
          <p:nvPr/>
        </p:nvSpPr>
        <p:spPr>
          <a:xfrm>
            <a:off x="955080" y="1077840"/>
            <a:ext cx="356760" cy="39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50760" algn="just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P R  O X  I  M O 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object 3"/>
          <p:cNvSpPr/>
          <p:nvPr/>
        </p:nvSpPr>
        <p:spPr>
          <a:xfrm>
            <a:off x="1944360" y="1298880"/>
            <a:ext cx="320040" cy="29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32400" algn="just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P A S S</a:t>
            </a:r>
            <a:r>
              <a:rPr b="0" lang="pt-PT" sz="3200" spc="-630" strike="noStrike">
                <a:solidFill>
                  <a:srgbClr val="ffffff"/>
                </a:solidFill>
                <a:latin typeface="Corbel"/>
                <a:ea typeface="DejaVu Sans"/>
              </a:rPr>
              <a:t>O</a:t>
            </a: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 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2" name="object 4"/>
          <p:cNvSpPr/>
          <p:nvPr/>
        </p:nvSpPr>
        <p:spPr>
          <a:xfrm>
            <a:off x="3917880" y="2005560"/>
            <a:ext cx="6730920" cy="28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Investir em serviços de SEO para expandir o alcance para o aumento de público-alvo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Conteúdos educacionais sobre adaptação e cuidado com os animais adotados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Canal de suporte e atendimento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ct val="100000"/>
              </a:lnSpc>
              <a:spcBef>
                <a:spcPts val="99"/>
              </a:spcBef>
              <a:buClr>
                <a:srgbClr val="40bad1"/>
              </a:buClr>
              <a:buFont typeface="Arial"/>
              <a:buChar char="●"/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Iniciar o monitoramento dos dados para identificar possíveis melhorias no site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  <a:tabLst>
                <a:tab algn="l" pos="221760"/>
              </a:tabLs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  <a:tabLst>
                <a:tab algn="l" pos="22176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2"/>
          <p:cNvSpPr/>
          <p:nvPr/>
        </p:nvSpPr>
        <p:spPr>
          <a:xfrm>
            <a:off x="3917880" y="2336400"/>
            <a:ext cx="7047000" cy="21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1520">
              <a:lnSpc>
                <a:spcPct val="100000"/>
              </a:lnSpc>
              <a:spcBef>
                <a:spcPts val="99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 AdoPet tem como objetivo conectar animais que precisam de um lar e famílias adotantes dispostas a acolher os pets oferecendo carinho e cuidado.</a:t>
            </a:r>
            <a:endParaRPr b="0" lang="pt-BR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Bef>
                <a:spcPts val="99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Calibri"/>
              </a:rPr>
              <a:t>Dessa forma, o projeto foi desenvolvido de maneira que essa conexão através do site oferecesse uma navegação intuitiva, boa usabilidade e fácil interação.</a:t>
            </a:r>
            <a:endParaRPr b="0" lang="pt-BR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Bef>
                <a:spcPts val="99"/>
              </a:spcBef>
              <a:tabLst>
                <a:tab algn="l" pos="22176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object 3"/>
          <p:cNvSpPr/>
          <p:nvPr/>
        </p:nvSpPr>
        <p:spPr>
          <a:xfrm>
            <a:off x="1510920" y="1081800"/>
            <a:ext cx="283320" cy="42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>
            <a:spAutoFit/>
          </a:bodyPr>
          <a:p>
            <a:pPr marL="12600" indent="39960" algn="just">
              <a:lnSpc>
                <a:spcPts val="3019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F I  N A L </a:t>
            </a:r>
            <a:r>
              <a:rPr b="0" lang="pt-PT" sz="2800" spc="-551" strike="noStrike">
                <a:solidFill>
                  <a:srgbClr val="ffffff"/>
                </a:solidFill>
                <a:latin typeface="Corbel"/>
                <a:ea typeface="DejaVu Sans"/>
              </a:rPr>
              <a:t>      </a:t>
            </a: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I  Z A Ç A O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2"/>
          <p:cNvSpPr/>
          <p:nvPr/>
        </p:nvSpPr>
        <p:spPr>
          <a:xfrm>
            <a:off x="1079280" y="1621080"/>
            <a:ext cx="356760" cy="35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 marL="12600" indent="36360" algn="ctr">
              <a:lnSpc>
                <a:spcPts val="3889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P Ú B L </a:t>
            </a:r>
            <a:r>
              <a:rPr b="0" lang="pt-PT" sz="3600" spc="-71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I  C 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1" name="object 3"/>
          <p:cNvSpPr/>
          <p:nvPr/>
        </p:nvSpPr>
        <p:spPr>
          <a:xfrm>
            <a:off x="4151520" y="2127240"/>
            <a:ext cx="1050840" cy="11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Mercado: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2" name="object 4"/>
          <p:cNvSpPr/>
          <p:nvPr/>
        </p:nvSpPr>
        <p:spPr>
          <a:xfrm>
            <a:off x="1130040" y="2553840"/>
            <a:ext cx="9929520" cy="39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160" bIns="0">
            <a:noAutofit/>
          </a:bodyPr>
          <a:p>
            <a:pPr marL="3006720" indent="-206280">
              <a:lnSpc>
                <a:spcPts val="2160"/>
              </a:lnSpc>
              <a:spcBef>
                <a:spcPts val="371"/>
              </a:spcBef>
              <a:buClr>
                <a:srgbClr val="40bad1"/>
              </a:buClr>
              <a:buFont typeface="Arial MT"/>
              <a:buChar char="●"/>
              <a:tabLst>
                <a:tab algn="l" pos="3008160"/>
              </a:tabLst>
            </a:pP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público-alvo desse projeto são as pessoas que gostariam de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adotar</a:t>
            </a:r>
            <a:r>
              <a:rPr b="0" lang="pt-PT" sz="2000" spc="-15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animais,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</a:t>
            </a:r>
            <a:r>
              <a:rPr b="0" lang="pt-PT" sz="2000" spc="-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ONGs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e/ou</a:t>
            </a:r>
            <a:r>
              <a:rPr b="0" lang="pt-PT" sz="2000" spc="-15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instituições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que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recolhem</a:t>
            </a:r>
            <a:r>
              <a:rPr b="0" lang="pt-PT" sz="2000" spc="-15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animais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de </a:t>
            </a:r>
            <a:r>
              <a:rPr b="0" lang="pt-PT" sz="2000" spc="-386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rua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 os enviam para adoção.</a:t>
            </a:r>
            <a:endParaRPr b="0" lang="pt-BR" sz="2000" spc="-1" strike="noStrike">
              <a:latin typeface="Arial"/>
            </a:endParaRPr>
          </a:p>
          <a:p>
            <a:pPr marL="3006720" indent="-206280">
              <a:lnSpc>
                <a:spcPts val="2160"/>
              </a:lnSpc>
              <a:spcBef>
                <a:spcPts val="1199"/>
              </a:spcBef>
              <a:buClr>
                <a:srgbClr val="40bad1"/>
              </a:buClr>
              <a:buFont typeface="Arial MT"/>
              <a:buChar char="●"/>
              <a:tabLst>
                <a:tab algn="l" pos="3008160"/>
              </a:tabLst>
            </a:pP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Nosso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sistema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será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uma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ferramenta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de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acesso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para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estes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dois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tipos de perﬁs (administradores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adotantes), que poderão realizar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cadastro de animais para adoção,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adotar os animais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cadastrados,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respectivamente.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3" name="object 5"/>
          <p:cNvSpPr/>
          <p:nvPr/>
        </p:nvSpPr>
        <p:spPr>
          <a:xfrm>
            <a:off x="1847160" y="2287440"/>
            <a:ext cx="356760" cy="220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2160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A L V O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bject 2"/>
          <p:cNvSpPr/>
          <p:nvPr/>
        </p:nvSpPr>
        <p:spPr>
          <a:xfrm>
            <a:off x="1137600" y="1678680"/>
            <a:ext cx="341640" cy="35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 marL="12600" indent="13320" algn="ctr">
              <a:lnSpc>
                <a:spcPts val="3889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A N Á L </a:t>
            </a:r>
            <a:r>
              <a:rPr b="0" lang="pt-PT" sz="3600" spc="-71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I  S 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5" name="object 3"/>
          <p:cNvSpPr/>
          <p:nvPr/>
        </p:nvSpPr>
        <p:spPr>
          <a:xfrm>
            <a:off x="3916440" y="1365840"/>
            <a:ext cx="6960240" cy="39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920" bIns="0">
            <a:spAutoFit/>
          </a:bodyPr>
          <a:p>
            <a:pPr marL="11520">
              <a:lnSpc>
                <a:spcPct val="100000"/>
              </a:lnSpc>
              <a:spcBef>
                <a:spcPts val="1054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Problema: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236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No mercado atualmente existem diversos meios de adoção de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animais,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seja por</a:t>
            </a:r>
            <a:r>
              <a:rPr b="0" lang="pt-PT" sz="2000" spc="-86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ONGs,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feiras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 programas.</a:t>
            </a:r>
            <a:endParaRPr b="0" lang="pt-BR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Bef>
                <a:spcPts val="924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Concorrência: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230"/>
              </a:spcBef>
              <a:buClr>
                <a:srgbClr val="40bad1"/>
              </a:buClr>
              <a:buFont typeface="Arial MT"/>
              <a:buChar char="●"/>
              <a:tabLst>
                <a:tab algn="l" pos="27252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No entanto, essas instituições trabalham de forma individual,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tornando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acesso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à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adoção de animais, pelos interessados, mais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demorado.</a:t>
            </a:r>
            <a:endParaRPr b="0" lang="pt-BR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Bef>
                <a:spcPts val="930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Solução: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230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Com isso, desenvolvemos um sistema que irá unir essas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instituições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 o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público adotante em um único local,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ﬁm de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facilitar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 acesso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à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adoção de animais.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6" name="object 4"/>
          <p:cNvSpPr/>
          <p:nvPr/>
        </p:nvSpPr>
        <p:spPr>
          <a:xfrm>
            <a:off x="1827720" y="981000"/>
            <a:ext cx="295920" cy="98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6720" indent="-2232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D 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7" name="object 5"/>
          <p:cNvSpPr/>
          <p:nvPr/>
        </p:nvSpPr>
        <p:spPr>
          <a:xfrm>
            <a:off x="1797120" y="2444040"/>
            <a:ext cx="356760" cy="34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0960" indent="-16560" algn="just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M E </a:t>
            </a:r>
            <a:r>
              <a:rPr b="0" lang="pt-PT" sz="3200" spc="-63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R </a:t>
            </a:r>
            <a:r>
              <a:rPr b="0" lang="pt-PT" sz="3200" spc="-63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C </a:t>
            </a:r>
            <a:r>
              <a:rPr b="0" lang="pt-PT" sz="3200" spc="-63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200" spc="-1" strike="noStrike">
                <a:solidFill>
                  <a:srgbClr val="ffffff"/>
                </a:solidFill>
                <a:latin typeface="Corbel"/>
                <a:ea typeface="DejaVu Sans"/>
              </a:rPr>
              <a:t>A D O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ct 2"/>
          <p:cNvSpPr/>
          <p:nvPr/>
        </p:nvSpPr>
        <p:spPr>
          <a:xfrm>
            <a:off x="1594440" y="1251000"/>
            <a:ext cx="261720" cy="42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>
            <a:spAutoFit/>
          </a:bodyPr>
          <a:p>
            <a:pPr marL="12600" indent="10800" algn="just">
              <a:lnSpc>
                <a:spcPts val="3019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PT" sz="2800" spc="-1" strike="noStrike">
                <a:solidFill>
                  <a:srgbClr val="ffffff"/>
                </a:solidFill>
                <a:latin typeface="Corbel"/>
                <a:ea typeface="DejaVu Sans"/>
              </a:rPr>
              <a:t>VIABILIDADE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9" name="object 3"/>
          <p:cNvSpPr/>
          <p:nvPr/>
        </p:nvSpPr>
        <p:spPr>
          <a:xfrm>
            <a:off x="3916800" y="2349360"/>
            <a:ext cx="7070760" cy="16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920" bIns="0">
            <a:spAutoFit/>
          </a:bodyPr>
          <a:p>
            <a:pPr marL="11520">
              <a:lnSpc>
                <a:spcPct val="100000"/>
              </a:lnSpc>
              <a:spcBef>
                <a:spcPts val="1054"/>
              </a:spcBef>
              <a:tabLst>
                <a:tab algn="l" pos="221760"/>
              </a:tabLst>
            </a:pPr>
            <a:r>
              <a:rPr b="1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Diferenciais:</a:t>
            </a:r>
            <a:endParaRPr b="0" lang="pt-BR" sz="2000" spc="-1" strike="noStrike">
              <a:latin typeface="Arial"/>
            </a:endParaRPr>
          </a:p>
          <a:p>
            <a:pPr marL="220320" indent="-206280">
              <a:lnSpc>
                <a:spcPts val="2160"/>
              </a:lnSpc>
              <a:spcBef>
                <a:spcPts val="1236"/>
              </a:spcBef>
              <a:buClr>
                <a:srgbClr val="40bad1"/>
              </a:buClr>
              <a:buFont typeface="Arial MT"/>
              <a:buChar char="●"/>
              <a:tabLst>
                <a:tab algn="l" pos="221760"/>
              </a:tabLst>
            </a:pP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Os usuários do site não pagarão uma taxa de armazenamento das </a:t>
            </a:r>
            <a:r>
              <a:rPr b="0" lang="pt-PT" sz="2000" spc="-39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informações dos animais, ou de adoção. As despesas de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armazenamento do site serão custeadas com os valores de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doações,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 por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meio de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anúncios apresentados no</a:t>
            </a:r>
            <a:r>
              <a:rPr b="0" lang="pt-PT" sz="2000" spc="-12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pt-PT" sz="2000" spc="-7" strike="noStrike">
                <a:solidFill>
                  <a:srgbClr val="595959"/>
                </a:solidFill>
                <a:latin typeface="Corbel"/>
                <a:ea typeface="DejaVu Sans"/>
              </a:rPr>
              <a:t>site.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324360" y="2361960"/>
            <a:ext cx="319464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spAutoFit/>
          </a:bodyPr>
          <a:p>
            <a:pPr>
              <a:lnSpc>
                <a:spcPts val="3889"/>
              </a:lnSpc>
              <a:spcBef>
                <a:spcPts val="584"/>
              </a:spcBef>
            </a:pPr>
            <a:r>
              <a:rPr b="0" lang="pt-PT" sz="3600" spc="-12" strike="noStrike">
                <a:solidFill>
                  <a:srgbClr val="ffffff"/>
                </a:solidFill>
                <a:latin typeface="Corbel"/>
                <a:ea typeface="DejaVu Sans"/>
              </a:rPr>
              <a:t>Diagrama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 </a:t>
            </a:r>
            <a:r>
              <a:rPr b="0" lang="pt-PT" sz="3600" spc="-1" strike="noStrike">
                <a:solidFill>
                  <a:srgbClr val="ffffff"/>
                </a:solidFill>
                <a:latin typeface="Corbel"/>
                <a:ea typeface="DejaVu Sans"/>
              </a:rPr>
              <a:t>Classe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600000" y="180000"/>
            <a:ext cx="8458560" cy="62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2"/>
          <p:cNvSpPr/>
          <p:nvPr/>
        </p:nvSpPr>
        <p:spPr>
          <a:xfrm>
            <a:off x="0" y="762120"/>
            <a:ext cx="4051440" cy="5331600"/>
          </a:xfrm>
          <a:custGeom>
            <a:avLst/>
            <a:gdLst/>
            <a:ahLst/>
            <a:rect l="l" t="t" r="r" b="b"/>
            <a:pathLst>
              <a:path w="4053840" h="5334000">
                <a:moveTo>
                  <a:pt x="4053239" y="5333759"/>
                </a:moveTo>
                <a:lnTo>
                  <a:pt x="0" y="5333759"/>
                </a:lnTo>
                <a:lnTo>
                  <a:pt x="0" y="0"/>
                </a:lnTo>
                <a:lnTo>
                  <a:pt x="4053239" y="0"/>
                </a:lnTo>
                <a:lnTo>
                  <a:pt x="4053239" y="533375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object 4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4500000" y="180000"/>
            <a:ext cx="7244640" cy="62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2_4"/>
          <p:cNvSpPr/>
          <p:nvPr/>
        </p:nvSpPr>
        <p:spPr>
          <a:xfrm>
            <a:off x="0" y="762120"/>
            <a:ext cx="4051440" cy="5331600"/>
          </a:xfrm>
          <a:custGeom>
            <a:avLst/>
            <a:gdLst/>
            <a:ahLst/>
            <a:rect l="l" t="t" r="r" b="b"/>
            <a:pathLst>
              <a:path w="4053840" h="5334000">
                <a:moveTo>
                  <a:pt x="4053239" y="5333759"/>
                </a:moveTo>
                <a:lnTo>
                  <a:pt x="0" y="5333759"/>
                </a:lnTo>
                <a:lnTo>
                  <a:pt x="0" y="0"/>
                </a:lnTo>
                <a:lnTo>
                  <a:pt x="4053239" y="0"/>
                </a:lnTo>
                <a:lnTo>
                  <a:pt x="4053239" y="5333759"/>
                </a:lnTo>
                <a:close/>
              </a:path>
            </a:pathLst>
          </a:custGeom>
          <a:solidFill>
            <a:srgbClr val="40ba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object 4_3"/>
          <p:cNvSpPr/>
          <p:nvPr/>
        </p:nvSpPr>
        <p:spPr>
          <a:xfrm>
            <a:off x="326160" y="2855520"/>
            <a:ext cx="2394720" cy="12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>
            <a:noAutofit/>
          </a:bodyPr>
          <a:p>
            <a:pPr marL="12600">
              <a:lnSpc>
                <a:spcPts val="3889"/>
              </a:lnSpc>
              <a:spcBef>
                <a:spcPts val="584"/>
              </a:spcBef>
            </a:pP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Protótipo</a:t>
            </a:r>
            <a:r>
              <a:rPr b="0" lang="pt-PT" sz="3600" spc="-100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7" strike="noStrike">
                <a:solidFill>
                  <a:srgbClr val="ffffff"/>
                </a:solidFill>
                <a:latin typeface="Corbel"/>
                <a:ea typeface="DejaVu Sans"/>
              </a:rPr>
              <a:t>de </a:t>
            </a:r>
            <a:r>
              <a:rPr b="0" lang="pt-PT" sz="3600" spc="-707" strike="noStrike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b="0" lang="pt-PT" sz="3600" spc="-66" strike="noStrike">
                <a:solidFill>
                  <a:srgbClr val="ffffff"/>
                </a:solidFill>
                <a:latin typeface="Corbel"/>
                <a:ea typeface="DejaVu Sans"/>
              </a:rPr>
              <a:t>Tela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207320" y="222120"/>
            <a:ext cx="7865280" cy="60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Application>LibreOffice/7.1.3.2$Windows_X86_64 LibreOffice_project/47f78053abe362b9384784d31a6e56f8511eb1c1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2023-05-26T21:06:11Z</dcterms:created>
  <dc:creator/>
  <dc:description/>
  <dc:language>pt-BR</dc:language>
  <cp:lastModifiedBy/>
  <dcterms:modified xsi:type="dcterms:W3CDTF">2023-06-13T14:22:40Z</dcterms:modified>
  <cp:revision>304</cp:revision>
  <dc:subject/>
  <dc:title>PROJETO ADOPET (1)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PresentationFormat">
    <vt:lpwstr>Ecrã Panorâmico</vt:lpwstr>
  </property>
  <property fmtid="{D5CDD505-2E9C-101B-9397-08002B2CF9AE}" pid="4" name="Slides">
    <vt:i4>15</vt:i4>
  </property>
</Properties>
</file>